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9" r:id="rId5"/>
    <p:sldId id="260" r:id="rId6"/>
    <p:sldId id="261" r:id="rId7"/>
    <p:sldId id="262" r:id="rId8"/>
    <p:sldId id="264" r:id="rId9"/>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5799" autoAdjust="0"/>
  </p:normalViewPr>
  <p:slideViewPr>
    <p:cSldViewPr snapToGrid="0">
      <p:cViewPr varScale="1">
        <p:scale>
          <a:sx n="93" d="100"/>
          <a:sy n="93" d="100"/>
        </p:scale>
        <p:origin x="207" y="57"/>
      </p:cViewPr>
      <p:guideLst/>
    </p:cSldViewPr>
  </p:slideViewPr>
  <p:outlineViewPr>
    <p:cViewPr>
      <p:scale>
        <a:sx n="33" d="100"/>
        <a:sy n="33" d="100"/>
      </p:scale>
      <p:origin x="0" y="-603"/>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4D6E37-3A2C-4D93-9C88-A0CAE6DF141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E9F3716-2177-4AD5-9ABF-69F44B46F7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238262C-7ED6-4EAD-84E7-B970B3892AA0}"/>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1143FA7E-C6CE-48B4-AFC1-02209E2742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E51D17-25BD-4A62-A123-5BDC9B6CFAC1}"/>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11517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00E42-68AC-4870-8C91-41A4E8E2243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25F0D5E-2146-49BB-879E-57D9F7030A6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7CE481-74DD-4F1F-990F-721D0FB40E5D}"/>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6FACB372-8510-4D58-AC60-885D60CF6A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9C4851-06B5-44B1-8C1B-9D1397E73113}"/>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18639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823A513-83E3-464C-8912-E8A9746CE0E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2E00571-92CA-4B8E-960C-50894804CC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07B184-2073-4AB4-ACDC-879B514B6CFD}"/>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B79FCC79-9A36-4B47-B1DB-116D9F8ED4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6853B7-11F3-480E-A28E-C53FC8454550}"/>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19082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CC5BC6-4881-4A07-A386-E470CB0A935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7DBF754-A06E-4EEC-BBF8-D59F6253A0E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C4CE1C-4639-454E-8196-AE90D7B3EE69}"/>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9BE7B6EA-36D8-4980-8C90-437B10AFC1F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BBBF44-966E-4302-ACFD-51921140E727}"/>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406589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3D1340-1DB8-457F-92E7-269C3E9E9A7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CA94BA1-D97D-4F48-AE84-DEC089495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1A97E25-A4F6-488F-9837-7875B9063F94}"/>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84A236D2-C719-4B66-B89A-EE6012DE2F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4BD5C6-799C-4ABF-9B40-ACDE344C4A28}"/>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212267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2973F5-30BC-4925-AE1B-72FF8937812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4CE3177-6CCC-474C-98CB-E5301BF13EA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9F89AB7-0ED1-4290-A3BF-8167BE96BA9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DE77069-626E-42E7-AA53-1860F1974334}"/>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6" name="Espace réservé du pied de page 5">
            <a:extLst>
              <a:ext uri="{FF2B5EF4-FFF2-40B4-BE49-F238E27FC236}">
                <a16:creationId xmlns:a16="http://schemas.microsoft.com/office/drawing/2014/main" id="{B937A937-7546-4ABD-8455-BB54E4476A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47F72E4-6CD8-427F-B0BB-078A6B5DC0A9}"/>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309624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60D233-2CF6-4DB5-A190-9B9CEE19588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638BE9-4CBB-42A4-AE05-76083E5D3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D4A7439-1D09-4AF1-B889-E64DBDCF921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EE55BA0-5F30-4C61-939B-2D57326E4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11F4A4C-9CDE-4BE7-8100-A5E47DF9A41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39CF4F0-99F5-4476-B579-54A91C254D16}"/>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8" name="Espace réservé du pied de page 7">
            <a:extLst>
              <a:ext uri="{FF2B5EF4-FFF2-40B4-BE49-F238E27FC236}">
                <a16:creationId xmlns:a16="http://schemas.microsoft.com/office/drawing/2014/main" id="{7889AD0B-0C9A-40B0-A698-B88D06C7139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55ED63E-33F3-4B31-8A6E-9B6EC86D97AF}"/>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261813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45BD3-1CE2-4452-BB06-E2A3C74B98E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036E0D1-AC9C-4788-8268-3E7003F1162F}"/>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4" name="Espace réservé du pied de page 3">
            <a:extLst>
              <a:ext uri="{FF2B5EF4-FFF2-40B4-BE49-F238E27FC236}">
                <a16:creationId xmlns:a16="http://schemas.microsoft.com/office/drawing/2014/main" id="{E56C4F20-E082-4A4E-AF8D-5432889499E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DA74B6C-2375-489D-8FF1-D7D35F166A17}"/>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207595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25C9166-9CFA-4E26-B1F9-A6E34989A3DC}"/>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3" name="Espace réservé du pied de page 2">
            <a:extLst>
              <a:ext uri="{FF2B5EF4-FFF2-40B4-BE49-F238E27FC236}">
                <a16:creationId xmlns:a16="http://schemas.microsoft.com/office/drawing/2014/main" id="{B41E21EB-754D-4C86-8091-C7BA3F80440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1FF9037-F736-472D-9B48-B98223C6E60B}"/>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98138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B425EE-7DF0-4619-9EB0-B3F1045B6A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6DAEE07-67F4-400E-B83E-A92D6092DF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2288E76-FCDA-4CE3-A1A5-1317AC0230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98F2E98-4C26-4833-A8C4-3756230F4F97}"/>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6" name="Espace réservé du pied de page 5">
            <a:extLst>
              <a:ext uri="{FF2B5EF4-FFF2-40B4-BE49-F238E27FC236}">
                <a16:creationId xmlns:a16="http://schemas.microsoft.com/office/drawing/2014/main" id="{95D8C0F5-3302-45F8-96E4-69C25AE502A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AB23EE-EA2E-412B-AA8B-828524CD541E}"/>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5449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62394-87BD-44FB-B9D0-E1BAA5C1DC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2227CB5-70A2-4A28-A8E0-91BF1657BF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4B24769-CA85-4357-A7B8-DDF49EB288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6D147FB-8F6E-4B86-AD27-20B9543D5667}"/>
              </a:ext>
            </a:extLst>
          </p:cNvPr>
          <p:cNvSpPr>
            <a:spLocks noGrp="1"/>
          </p:cNvSpPr>
          <p:nvPr>
            <p:ph type="dt" sz="half" idx="10"/>
          </p:nvPr>
        </p:nvSpPr>
        <p:spPr/>
        <p:txBody>
          <a:bodyPr/>
          <a:lstStyle/>
          <a:p>
            <a:fld id="{7D84DFE6-550C-449B-B512-B3CC11078723}" type="datetimeFigureOut">
              <a:rPr lang="fr-FR" smtClean="0"/>
              <a:t>15/11/2024</a:t>
            </a:fld>
            <a:endParaRPr lang="fr-FR"/>
          </a:p>
        </p:txBody>
      </p:sp>
      <p:sp>
        <p:nvSpPr>
          <p:cNvPr id="6" name="Espace réservé du pied de page 5">
            <a:extLst>
              <a:ext uri="{FF2B5EF4-FFF2-40B4-BE49-F238E27FC236}">
                <a16:creationId xmlns:a16="http://schemas.microsoft.com/office/drawing/2014/main" id="{F3B993EF-A244-4695-840A-26F3FF7102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0FD403-FC51-4B36-B60F-C7062AC23FC9}"/>
              </a:ext>
            </a:extLst>
          </p:cNvPr>
          <p:cNvSpPr>
            <a:spLocks noGrp="1"/>
          </p:cNvSpPr>
          <p:nvPr>
            <p:ph type="sldNum" sz="quarter" idx="12"/>
          </p:nvPr>
        </p:nvSpPr>
        <p:spPr/>
        <p:txBody>
          <a:bodyPr/>
          <a:lstStyle/>
          <a:p>
            <a:fld id="{399CFC78-3972-462F-B041-4213A6419FCE}" type="slidenum">
              <a:rPr lang="fr-FR" smtClean="0"/>
              <a:t>‹N°›</a:t>
            </a:fld>
            <a:endParaRPr lang="fr-FR"/>
          </a:p>
        </p:txBody>
      </p:sp>
    </p:spTree>
    <p:extLst>
      <p:ext uri="{BB962C8B-B14F-4D97-AF65-F5344CB8AC3E}">
        <p14:creationId xmlns:p14="http://schemas.microsoft.com/office/powerpoint/2010/main" val="2344939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24A4B6-0F77-47A4-8031-D1F365D9CB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DB1BE19-850B-43CD-910F-FF4D87921B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B1FC1C-DD5A-449F-BEB7-265C71557B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4DFE6-550C-449B-B512-B3CC11078723}" type="datetimeFigureOut">
              <a:rPr lang="fr-FR" smtClean="0"/>
              <a:t>15/11/2024</a:t>
            </a:fld>
            <a:endParaRPr lang="fr-FR"/>
          </a:p>
        </p:txBody>
      </p:sp>
      <p:sp>
        <p:nvSpPr>
          <p:cNvPr id="5" name="Espace réservé du pied de page 4">
            <a:extLst>
              <a:ext uri="{FF2B5EF4-FFF2-40B4-BE49-F238E27FC236}">
                <a16:creationId xmlns:a16="http://schemas.microsoft.com/office/drawing/2014/main" id="{CBC0F434-2723-4F67-84B5-98D8A1200B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F9563EF-DD92-4CF4-B8BD-321153DE16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CFC78-3972-462F-B041-4213A6419FCE}" type="slidenum">
              <a:rPr lang="fr-FR" smtClean="0"/>
              <a:t>‹N°›</a:t>
            </a:fld>
            <a:endParaRPr lang="fr-FR"/>
          </a:p>
        </p:txBody>
      </p:sp>
    </p:spTree>
    <p:extLst>
      <p:ext uri="{BB962C8B-B14F-4D97-AF65-F5344CB8AC3E}">
        <p14:creationId xmlns:p14="http://schemas.microsoft.com/office/powerpoint/2010/main" val="2820224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57415C-6B5D-4010-B1C4-CB42637A2358}"/>
              </a:ext>
            </a:extLst>
          </p:cNvPr>
          <p:cNvSpPr>
            <a:spLocks noGrp="1"/>
          </p:cNvSpPr>
          <p:nvPr>
            <p:ph type="ctrTitle"/>
          </p:nvPr>
        </p:nvSpPr>
        <p:spPr/>
        <p:txBody>
          <a:bodyPr/>
          <a:lstStyle/>
          <a:p>
            <a:r>
              <a:rPr lang="fr-FR" dirty="0"/>
              <a:t>Pathologies psychiatriques</a:t>
            </a:r>
          </a:p>
        </p:txBody>
      </p:sp>
      <p:sp>
        <p:nvSpPr>
          <p:cNvPr id="3" name="Sous-titre 2">
            <a:extLst>
              <a:ext uri="{FF2B5EF4-FFF2-40B4-BE49-F238E27FC236}">
                <a16:creationId xmlns:a16="http://schemas.microsoft.com/office/drawing/2014/main" id="{C8636772-78EA-4779-875D-9ED135E81B35}"/>
              </a:ext>
            </a:extLst>
          </p:cNvPr>
          <p:cNvSpPr>
            <a:spLocks noGrp="1"/>
          </p:cNvSpPr>
          <p:nvPr>
            <p:ph type="subTitle" idx="1"/>
          </p:nvPr>
        </p:nvSpPr>
        <p:spPr/>
        <p:txBody>
          <a:bodyPr/>
          <a:lstStyle/>
          <a:p>
            <a:r>
              <a:rPr lang="fr-FR" dirty="0"/>
              <a:t>Docteur Bertrand GARNIER</a:t>
            </a:r>
          </a:p>
          <a:p>
            <a:r>
              <a:rPr lang="fr-FR" dirty="0"/>
              <a:t>Président du CMS </a:t>
            </a:r>
            <a:r>
              <a:rPr lang="fr-FR"/>
              <a:t>section Psychiatrie</a:t>
            </a:r>
            <a:endParaRPr lang="fr-FR" dirty="0"/>
          </a:p>
        </p:txBody>
      </p:sp>
    </p:spTree>
    <p:extLst>
      <p:ext uri="{BB962C8B-B14F-4D97-AF65-F5344CB8AC3E}">
        <p14:creationId xmlns:p14="http://schemas.microsoft.com/office/powerpoint/2010/main" val="96670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B0481C-0406-4EFD-A0A6-D069A7C23687}"/>
              </a:ext>
            </a:extLst>
          </p:cNvPr>
          <p:cNvSpPr>
            <a:spLocks noGrp="1"/>
          </p:cNvSpPr>
          <p:nvPr>
            <p:ph type="title"/>
          </p:nvPr>
        </p:nvSpPr>
        <p:spPr/>
        <p:txBody>
          <a:bodyPr/>
          <a:lstStyle/>
          <a:p>
            <a:r>
              <a:rPr lang="fr-FR" dirty="0"/>
              <a:t>Modestie </a:t>
            </a:r>
            <a:r>
              <a:rPr lang="fr-FR" dirty="0" err="1"/>
              <a:t>necessaire</a:t>
            </a:r>
            <a:endParaRPr lang="fr-FR" dirty="0"/>
          </a:p>
        </p:txBody>
      </p:sp>
      <p:sp>
        <p:nvSpPr>
          <p:cNvPr id="3" name="Espace réservé du contenu 2">
            <a:extLst>
              <a:ext uri="{FF2B5EF4-FFF2-40B4-BE49-F238E27FC236}">
                <a16:creationId xmlns:a16="http://schemas.microsoft.com/office/drawing/2014/main" id="{5A9FE7A7-613B-4E41-8047-A48CF643CB07}"/>
              </a:ext>
            </a:extLst>
          </p:cNvPr>
          <p:cNvSpPr>
            <a:spLocks noGrp="1"/>
          </p:cNvSpPr>
          <p:nvPr>
            <p:ph idx="1"/>
          </p:nvPr>
        </p:nvSpPr>
        <p:spPr/>
        <p:txBody>
          <a:bodyPr/>
          <a:lstStyle/>
          <a:p>
            <a:r>
              <a:rPr lang="fr-FR" sz="2800" dirty="0"/>
              <a:t>Pas de marqueurs en psychiatrie</a:t>
            </a:r>
          </a:p>
          <a:p>
            <a:r>
              <a:rPr lang="fr-FR" sz="2800" dirty="0"/>
              <a:t>Diagnostic souvent posé sur les dires du patient et de son entourage</a:t>
            </a:r>
          </a:p>
          <a:p>
            <a:r>
              <a:rPr lang="fr-FR" sz="2800" dirty="0"/>
              <a:t>Evaluation diachronique ou synchronique.</a:t>
            </a:r>
          </a:p>
          <a:p>
            <a:r>
              <a:rPr lang="fr-FR" sz="2800" dirty="0"/>
              <a:t>Les symptomatologies atypiques</a:t>
            </a:r>
          </a:p>
          <a:p>
            <a:r>
              <a:rPr lang="fr-FR" sz="2800" dirty="0"/>
              <a:t>La dimension culturelle et l’évolution de la société.</a:t>
            </a:r>
          </a:p>
          <a:p>
            <a:r>
              <a:rPr lang="fr-FR" dirty="0"/>
              <a:t>Les </a:t>
            </a:r>
            <a:r>
              <a:rPr lang="fr-FR"/>
              <a:t>pathologies médiatisées</a:t>
            </a:r>
            <a:endParaRPr lang="fr-FR" sz="2800" dirty="0"/>
          </a:p>
          <a:p>
            <a:endParaRPr lang="fr-FR" dirty="0"/>
          </a:p>
        </p:txBody>
      </p:sp>
    </p:spTree>
    <p:extLst>
      <p:ext uri="{BB962C8B-B14F-4D97-AF65-F5344CB8AC3E}">
        <p14:creationId xmlns:p14="http://schemas.microsoft.com/office/powerpoint/2010/main" val="402104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F2955-2597-466D-98A7-088A58956EC0}"/>
              </a:ext>
            </a:extLst>
          </p:cNvPr>
          <p:cNvSpPr>
            <a:spLocks noGrp="1"/>
          </p:cNvSpPr>
          <p:nvPr>
            <p:ph type="title"/>
          </p:nvPr>
        </p:nvSpPr>
        <p:spPr/>
        <p:txBody>
          <a:bodyPr/>
          <a:lstStyle/>
          <a:p>
            <a:r>
              <a:rPr lang="fr-FR" dirty="0"/>
              <a:t>Maladie mentale, articles 2 et 3</a:t>
            </a:r>
          </a:p>
        </p:txBody>
      </p:sp>
      <p:sp>
        <p:nvSpPr>
          <p:cNvPr id="3" name="Espace réservé du contenu 2">
            <a:extLst>
              <a:ext uri="{FF2B5EF4-FFF2-40B4-BE49-F238E27FC236}">
                <a16:creationId xmlns:a16="http://schemas.microsoft.com/office/drawing/2014/main" id="{121634C7-11CE-43D9-A32D-A2B2A3F8ABBC}"/>
              </a:ext>
            </a:extLst>
          </p:cNvPr>
          <p:cNvSpPr>
            <a:spLocks noGrp="1"/>
          </p:cNvSpPr>
          <p:nvPr>
            <p:ph idx="1"/>
          </p:nvPr>
        </p:nvSpPr>
        <p:spPr/>
        <p:txBody>
          <a:bodyPr/>
          <a:lstStyle/>
          <a:p>
            <a:r>
              <a:rPr lang="fr-FR" dirty="0"/>
              <a:t>Article 2: Les maladies mentales</a:t>
            </a:r>
          </a:p>
          <a:p>
            <a:r>
              <a:rPr lang="fr-FR" dirty="0"/>
              <a:t>Article 3</a:t>
            </a:r>
            <a:r>
              <a:rPr lang="fr-FR"/>
              <a:t>: Version </a:t>
            </a:r>
            <a:r>
              <a:rPr lang="fr-FR" dirty="0"/>
              <a:t>en vigueur depuis le 17 mars 1986</a:t>
            </a:r>
          </a:p>
          <a:p>
            <a:r>
              <a:rPr lang="fr-FR" dirty="0"/>
              <a:t>Un congé de longue maladie peut être attribué, à titre exceptionnel, pour une maladie non énumérée aux article 1er et 2 du présent arrêté, après proposition du Comité médical compétent à l'égard de l'agent et avis du Comité médical supérieur. Dans ce cas, il doit être constaté que la maladie met l'intéressé dans l'impossibilité d'exercer ses fonctions, rend nécessaire un traitement et des soins prolongés et qu'elle présente un caractère invalidant et de gravité confirmée.</a:t>
            </a:r>
          </a:p>
          <a:p>
            <a:endParaRPr lang="fr-FR" dirty="0"/>
          </a:p>
        </p:txBody>
      </p:sp>
    </p:spTree>
    <p:extLst>
      <p:ext uri="{BB962C8B-B14F-4D97-AF65-F5344CB8AC3E}">
        <p14:creationId xmlns:p14="http://schemas.microsoft.com/office/powerpoint/2010/main" val="51541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DF971-3BA0-4E64-9871-5A70CD6E2457}"/>
              </a:ext>
            </a:extLst>
          </p:cNvPr>
          <p:cNvSpPr>
            <a:spLocks noGrp="1"/>
          </p:cNvSpPr>
          <p:nvPr>
            <p:ph type="title"/>
          </p:nvPr>
        </p:nvSpPr>
        <p:spPr/>
        <p:txBody>
          <a:bodyPr/>
          <a:lstStyle/>
          <a:p>
            <a:r>
              <a:rPr lang="fr-FR" dirty="0"/>
              <a:t>Les pathologies les plus fréquentes</a:t>
            </a:r>
          </a:p>
        </p:txBody>
      </p:sp>
      <p:sp>
        <p:nvSpPr>
          <p:cNvPr id="3" name="Espace réservé du contenu 2">
            <a:extLst>
              <a:ext uri="{FF2B5EF4-FFF2-40B4-BE49-F238E27FC236}">
                <a16:creationId xmlns:a16="http://schemas.microsoft.com/office/drawing/2014/main" id="{6921D9DB-6D0A-4D85-B629-F91598D13031}"/>
              </a:ext>
            </a:extLst>
          </p:cNvPr>
          <p:cNvSpPr>
            <a:spLocks noGrp="1"/>
          </p:cNvSpPr>
          <p:nvPr>
            <p:ph idx="1"/>
          </p:nvPr>
        </p:nvSpPr>
        <p:spPr/>
        <p:txBody>
          <a:bodyPr/>
          <a:lstStyle/>
          <a:p>
            <a:r>
              <a:rPr lang="fr-FR" dirty="0"/>
              <a:t>Dépressions</a:t>
            </a:r>
          </a:p>
          <a:p>
            <a:pPr lvl="1"/>
            <a:r>
              <a:rPr lang="fr-FR" dirty="0"/>
              <a:t>Question de la dépression réactionnelle.</a:t>
            </a:r>
          </a:p>
          <a:p>
            <a:r>
              <a:rPr lang="fr-FR" dirty="0"/>
              <a:t>Troubles somatoformes</a:t>
            </a:r>
          </a:p>
          <a:p>
            <a:r>
              <a:rPr lang="fr-FR" dirty="0"/>
              <a:t>Burn out</a:t>
            </a:r>
          </a:p>
          <a:p>
            <a:r>
              <a:rPr lang="fr-FR" dirty="0"/>
              <a:t>Syndrome post traumatique</a:t>
            </a:r>
          </a:p>
          <a:p>
            <a:r>
              <a:rPr lang="fr-FR" dirty="0"/>
              <a:t>Troubles de la personnalité</a:t>
            </a:r>
          </a:p>
          <a:p>
            <a:r>
              <a:rPr lang="fr-FR" dirty="0"/>
              <a:t>Alcoolisme et addictions</a:t>
            </a:r>
          </a:p>
          <a:p>
            <a:r>
              <a:rPr lang="fr-FR" dirty="0" err="1"/>
              <a:t>Paranoia</a:t>
            </a:r>
            <a:endParaRPr lang="fr-FR" dirty="0">
              <a:solidFill>
                <a:srgbClr val="FF0000"/>
              </a:solidFill>
            </a:endParaRPr>
          </a:p>
        </p:txBody>
      </p:sp>
    </p:spTree>
    <p:extLst>
      <p:ext uri="{BB962C8B-B14F-4D97-AF65-F5344CB8AC3E}">
        <p14:creationId xmlns:p14="http://schemas.microsoft.com/office/powerpoint/2010/main" val="91994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998227-CFC8-472D-BD51-DC74208789DB}"/>
              </a:ext>
            </a:extLst>
          </p:cNvPr>
          <p:cNvSpPr>
            <a:spLocks noGrp="1"/>
          </p:cNvSpPr>
          <p:nvPr>
            <p:ph type="title"/>
          </p:nvPr>
        </p:nvSpPr>
        <p:spPr/>
        <p:txBody>
          <a:bodyPr/>
          <a:lstStyle/>
          <a:p>
            <a:r>
              <a:rPr lang="fr-FR" dirty="0"/>
              <a:t>Les conflits au travail leur imputabilité</a:t>
            </a:r>
          </a:p>
        </p:txBody>
      </p:sp>
      <p:sp>
        <p:nvSpPr>
          <p:cNvPr id="3" name="Espace réservé du contenu 2">
            <a:extLst>
              <a:ext uri="{FF2B5EF4-FFF2-40B4-BE49-F238E27FC236}">
                <a16:creationId xmlns:a16="http://schemas.microsoft.com/office/drawing/2014/main" id="{B10A9B20-1B0B-4BD0-AA49-4914C6EDC995}"/>
              </a:ext>
            </a:extLst>
          </p:cNvPr>
          <p:cNvSpPr>
            <a:spLocks noGrp="1"/>
          </p:cNvSpPr>
          <p:nvPr>
            <p:ph idx="1"/>
          </p:nvPr>
        </p:nvSpPr>
        <p:spPr/>
        <p:txBody>
          <a:bodyPr/>
          <a:lstStyle/>
          <a:p>
            <a:r>
              <a:rPr lang="fr-FR" dirty="0"/>
              <a:t>Les pathologies réactionnelles: </a:t>
            </a:r>
          </a:p>
          <a:p>
            <a:pPr lvl="1"/>
            <a:r>
              <a:rPr lang="fr-FR" dirty="0"/>
              <a:t>- dépression,</a:t>
            </a:r>
          </a:p>
          <a:p>
            <a:pPr lvl="1"/>
            <a:r>
              <a:rPr lang="fr-FR" dirty="0"/>
              <a:t>- </a:t>
            </a:r>
            <a:r>
              <a:rPr lang="fr-FR" dirty="0" err="1"/>
              <a:t>burn</a:t>
            </a:r>
            <a:r>
              <a:rPr lang="fr-FR" dirty="0"/>
              <a:t> out</a:t>
            </a:r>
          </a:p>
          <a:p>
            <a:pPr lvl="1"/>
            <a:r>
              <a:rPr lang="fr-FR" dirty="0"/>
              <a:t>- syndrome post traumatique</a:t>
            </a:r>
          </a:p>
          <a:p>
            <a:r>
              <a:rPr lang="fr-FR" dirty="0"/>
              <a:t>Les pathologies génératrices de conflits</a:t>
            </a:r>
          </a:p>
        </p:txBody>
      </p:sp>
    </p:spTree>
    <p:extLst>
      <p:ext uri="{BB962C8B-B14F-4D97-AF65-F5344CB8AC3E}">
        <p14:creationId xmlns:p14="http://schemas.microsoft.com/office/powerpoint/2010/main" val="4056173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C71FA0-B048-407B-A094-E45D7986D692}"/>
              </a:ext>
            </a:extLst>
          </p:cNvPr>
          <p:cNvSpPr>
            <a:spLocks noGrp="1"/>
          </p:cNvSpPr>
          <p:nvPr>
            <p:ph type="title"/>
          </p:nvPr>
        </p:nvSpPr>
        <p:spPr/>
        <p:txBody>
          <a:bodyPr/>
          <a:lstStyle/>
          <a:p>
            <a:r>
              <a:rPr lang="fr-FR" dirty="0"/>
              <a:t>Médicalisation des difficultés managériales</a:t>
            </a:r>
          </a:p>
        </p:txBody>
      </p:sp>
      <p:sp>
        <p:nvSpPr>
          <p:cNvPr id="3" name="Espace réservé du contenu 2">
            <a:extLst>
              <a:ext uri="{FF2B5EF4-FFF2-40B4-BE49-F238E27FC236}">
                <a16:creationId xmlns:a16="http://schemas.microsoft.com/office/drawing/2014/main" id="{F8479517-71C7-481A-89BD-8604084B07CF}"/>
              </a:ext>
            </a:extLst>
          </p:cNvPr>
          <p:cNvSpPr>
            <a:spLocks noGrp="1"/>
          </p:cNvSpPr>
          <p:nvPr>
            <p:ph idx="1"/>
          </p:nvPr>
        </p:nvSpPr>
        <p:spPr/>
        <p:txBody>
          <a:bodyPr/>
          <a:lstStyle/>
          <a:p>
            <a:endParaRPr lang="fr-FR" dirty="0"/>
          </a:p>
          <a:p>
            <a:r>
              <a:rPr lang="fr-FR" dirty="0"/>
              <a:t>La médicalisation une décision peu pénalisante pour l’agent (peut-être ?).</a:t>
            </a:r>
          </a:p>
          <a:p>
            <a:r>
              <a:rPr lang="fr-FR" dirty="0"/>
              <a:t>Mais stigmatisante</a:t>
            </a:r>
          </a:p>
          <a:p>
            <a:r>
              <a:rPr lang="fr-FR" dirty="0"/>
              <a:t>Ne remettant pas en cause les problèmes managériaux.</a:t>
            </a:r>
          </a:p>
          <a:p>
            <a:r>
              <a:rPr lang="fr-FR" dirty="0"/>
              <a:t>Le management bienveillant</a:t>
            </a:r>
          </a:p>
        </p:txBody>
      </p:sp>
    </p:spTree>
    <p:extLst>
      <p:ext uri="{BB962C8B-B14F-4D97-AF65-F5344CB8AC3E}">
        <p14:creationId xmlns:p14="http://schemas.microsoft.com/office/powerpoint/2010/main" val="2617776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448A2-8477-48F3-89EC-30E0663A3C04}"/>
              </a:ext>
            </a:extLst>
          </p:cNvPr>
          <p:cNvSpPr>
            <a:spLocks noGrp="1"/>
          </p:cNvSpPr>
          <p:nvPr>
            <p:ph type="title"/>
          </p:nvPr>
        </p:nvSpPr>
        <p:spPr/>
        <p:txBody>
          <a:bodyPr/>
          <a:lstStyle/>
          <a:p>
            <a:r>
              <a:rPr lang="fr-FR" dirty="0"/>
              <a:t>L’expertise psychiatrique</a:t>
            </a:r>
          </a:p>
        </p:txBody>
      </p:sp>
      <p:sp>
        <p:nvSpPr>
          <p:cNvPr id="3" name="Espace réservé du contenu 2">
            <a:extLst>
              <a:ext uri="{FF2B5EF4-FFF2-40B4-BE49-F238E27FC236}">
                <a16:creationId xmlns:a16="http://schemas.microsoft.com/office/drawing/2014/main" id="{686EDDFB-E368-41EE-8612-07A70F4DC9F9}"/>
              </a:ext>
            </a:extLst>
          </p:cNvPr>
          <p:cNvSpPr>
            <a:spLocks noGrp="1"/>
          </p:cNvSpPr>
          <p:nvPr>
            <p:ph idx="1"/>
          </p:nvPr>
        </p:nvSpPr>
        <p:spPr/>
        <p:txBody>
          <a:bodyPr/>
          <a:lstStyle/>
          <a:p>
            <a:r>
              <a:rPr lang="fr-FR" dirty="0"/>
              <a:t>Différence entre le contenu et la conclusion</a:t>
            </a:r>
          </a:p>
          <a:p>
            <a:r>
              <a:rPr lang="fr-FR" dirty="0"/>
              <a:t>La neutralité nécessaire</a:t>
            </a:r>
          </a:p>
          <a:p>
            <a:r>
              <a:rPr lang="fr-FR" dirty="0"/>
              <a:t>Le traitement en cours</a:t>
            </a:r>
          </a:p>
          <a:p>
            <a:r>
              <a:rPr lang="fr-FR" dirty="0"/>
              <a:t>Les critères de gravité</a:t>
            </a:r>
          </a:p>
          <a:p>
            <a:r>
              <a:rPr lang="fr-FR" dirty="0"/>
              <a:t>Le contexte</a:t>
            </a:r>
          </a:p>
          <a:p>
            <a:r>
              <a:rPr lang="fr-FR" dirty="0"/>
              <a:t>Le traitement</a:t>
            </a:r>
          </a:p>
          <a:p>
            <a:r>
              <a:rPr lang="fr-FR" dirty="0"/>
              <a:t>Le suivi l’hospitalisation</a:t>
            </a:r>
          </a:p>
        </p:txBody>
      </p:sp>
    </p:spTree>
    <p:extLst>
      <p:ext uri="{BB962C8B-B14F-4D97-AF65-F5344CB8AC3E}">
        <p14:creationId xmlns:p14="http://schemas.microsoft.com/office/powerpoint/2010/main" val="97451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18C128-74F0-D605-881B-97FE762DEB05}"/>
              </a:ext>
            </a:extLst>
          </p:cNvPr>
          <p:cNvSpPr>
            <a:spLocks noGrp="1"/>
          </p:cNvSpPr>
          <p:nvPr>
            <p:ph type="title"/>
          </p:nvPr>
        </p:nvSpPr>
        <p:spPr/>
        <p:txBody>
          <a:bodyPr/>
          <a:lstStyle/>
          <a:p>
            <a:r>
              <a:rPr lang="fr-FR" dirty="0"/>
              <a:t>Mises en situation</a:t>
            </a:r>
          </a:p>
        </p:txBody>
      </p:sp>
      <p:sp>
        <p:nvSpPr>
          <p:cNvPr id="3" name="Espace réservé du contenu 2">
            <a:extLst>
              <a:ext uri="{FF2B5EF4-FFF2-40B4-BE49-F238E27FC236}">
                <a16:creationId xmlns:a16="http://schemas.microsoft.com/office/drawing/2014/main" id="{2C98E490-CC63-D4AF-9815-A5046250C3ED}"/>
              </a:ext>
            </a:extLst>
          </p:cNvPr>
          <p:cNvSpPr>
            <a:spLocks noGrp="1"/>
          </p:cNvSpPr>
          <p:nvPr>
            <p:ph idx="1"/>
          </p:nvPr>
        </p:nvSpPr>
        <p:spPr/>
        <p:txBody>
          <a:bodyPr/>
          <a:lstStyle/>
          <a:p>
            <a:r>
              <a:rPr lang="fr-FR" dirty="0"/>
              <a:t>La problématique</a:t>
            </a:r>
          </a:p>
          <a:p>
            <a:r>
              <a:rPr lang="fr-FR" dirty="0"/>
              <a:t>Le contexte professionnel et personnel</a:t>
            </a:r>
          </a:p>
          <a:p>
            <a:r>
              <a:rPr lang="fr-FR" dirty="0"/>
              <a:t>Les effets de la décision.</a:t>
            </a:r>
          </a:p>
        </p:txBody>
      </p:sp>
    </p:spTree>
    <p:extLst>
      <p:ext uri="{BB962C8B-B14F-4D97-AF65-F5344CB8AC3E}">
        <p14:creationId xmlns:p14="http://schemas.microsoft.com/office/powerpoint/2010/main" val="27902661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279</Words>
  <Application>Microsoft Office PowerPoint</Application>
  <PresentationFormat>Grand écran</PresentationFormat>
  <Paragraphs>47</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Pathologies psychiatriques</vt:lpstr>
      <vt:lpstr>Modestie necessaire</vt:lpstr>
      <vt:lpstr>Maladie mentale, articles 2 et 3</vt:lpstr>
      <vt:lpstr>Les pathologies les plus fréquentes</vt:lpstr>
      <vt:lpstr>Les conflits au travail leur imputabilité</vt:lpstr>
      <vt:lpstr>Médicalisation des difficultés managériales</vt:lpstr>
      <vt:lpstr>L’expertise psychiatrique</vt:lpstr>
      <vt:lpstr>Mises en situation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Pathologies psy bordeaux</dc:title>
  <dc:creator>bertrand garnier</dc:creator>
  <cp:lastModifiedBy>bertrand garnier</cp:lastModifiedBy>
  <cp:revision>9</cp:revision>
  <cp:lastPrinted>2024-11-15T09:17:01Z</cp:lastPrinted>
  <dcterms:created xsi:type="dcterms:W3CDTF">2022-03-30T08:31:33Z</dcterms:created>
  <dcterms:modified xsi:type="dcterms:W3CDTF">2024-11-15T09:18:18Z</dcterms:modified>
</cp:coreProperties>
</file>